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9"/>
  </p:notesMasterIdLst>
  <p:sldIdLst>
    <p:sldId id="281" r:id="rId2"/>
    <p:sldId id="282" r:id="rId3"/>
    <p:sldId id="286" r:id="rId4"/>
    <p:sldId id="283" r:id="rId5"/>
    <p:sldId id="284" r:id="rId6"/>
    <p:sldId id="285" r:id="rId7"/>
    <p:sldId id="288" r:id="rId8"/>
    <p:sldId id="287" r:id="rId9"/>
    <p:sldId id="289" r:id="rId10"/>
    <p:sldId id="290" r:id="rId11"/>
    <p:sldId id="291" r:id="rId12"/>
    <p:sldId id="296" r:id="rId13"/>
    <p:sldId id="297" r:id="rId14"/>
    <p:sldId id="292" r:id="rId15"/>
    <p:sldId id="293" r:id="rId16"/>
    <p:sldId id="294" r:id="rId17"/>
    <p:sldId id="295"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Maiandra GD" panose="020E0502030308020204" pitchFamily="3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17">
          <p15:clr>
            <a:srgbClr val="A4A3A4"/>
          </p15:clr>
        </p15:guide>
        <p15:guide id="2" orient="horz" pos="2184">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2exkc5D3kSMmXS00btp8qesb1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24259D-CDAB-402F-B238-34975CC2B707}">
  <a:tblStyle styleId="{0824259D-CDAB-402F-B238-34975CC2B70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9"/>
    <p:restoredTop sz="73279" autoAdjust="0"/>
  </p:normalViewPr>
  <p:slideViewPr>
    <p:cSldViewPr snapToGrid="0">
      <p:cViewPr varScale="1">
        <p:scale>
          <a:sx n="84" d="100"/>
          <a:sy n="84" d="100"/>
        </p:scale>
        <p:origin x="1782" y="84"/>
      </p:cViewPr>
      <p:guideLst>
        <p:guide pos="3817"/>
        <p:guide orient="horz" pos="21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L="914400" marR="0" lvl="1"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3pPr>
            <a:lvl4pPr marL="1828800" marR="0" lvl="3"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4pPr>
            <a:lvl5pPr marL="2286000" marR="0" lvl="4"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entury Gothic"/>
                <a:ea typeface="Century Gothic"/>
                <a:cs typeface="Century Gothic"/>
                <a:sym typeface="Century Gothic"/>
              </a:rPr>
              <a:t>‹#›</a:t>
            </a:fld>
            <a:endParaRPr sz="1200" b="0" i="0" u="none" strike="noStrike" cap="none">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634F0BA-0E62-41FF-972C-D88FAEC3DC78}" type="datetimeFigureOut">
              <a:rPr lang="en-GB" smtClean="0"/>
              <a:t>07/06/2021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049305-C4F9-4184-8831-492A79682CCB}" type="slidenum">
              <a:rPr lang="en-GB" smtClean="0"/>
              <a:t>‹#›</a:t>
            </a:fld>
            <a:endParaRPr lang="en-GB"/>
          </a:p>
        </p:txBody>
      </p:sp>
    </p:spTree>
    <p:extLst>
      <p:ext uri="{BB962C8B-B14F-4D97-AF65-F5344CB8AC3E}">
        <p14:creationId xmlns:p14="http://schemas.microsoft.com/office/powerpoint/2010/main" val="29248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34F0BA-0E62-41FF-972C-D88FAEC3DC78}" type="datetimeFigureOut">
              <a:rPr lang="en-GB" smtClean="0"/>
              <a:t>07/06/2021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049305-C4F9-4184-8831-492A79682CCB}" type="slidenum">
              <a:rPr lang="en-GB" smtClean="0"/>
              <a:t>‹#›</a:t>
            </a:fld>
            <a:endParaRPr lang="en-GB"/>
          </a:p>
        </p:txBody>
      </p:sp>
    </p:spTree>
    <p:extLst>
      <p:ext uri="{BB962C8B-B14F-4D97-AF65-F5344CB8AC3E}">
        <p14:creationId xmlns:p14="http://schemas.microsoft.com/office/powerpoint/2010/main" val="866705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34F0BA-0E62-41FF-972C-D88FAEC3DC78}" type="datetimeFigureOut">
              <a:rPr lang="en-GB" smtClean="0"/>
              <a:t>07/06/2021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049305-C4F9-4184-8831-492A79682CCB}" type="slidenum">
              <a:rPr lang="en-GB" smtClean="0"/>
              <a:t>‹#›</a:t>
            </a:fld>
            <a:endParaRPr lang="en-GB"/>
          </a:p>
        </p:txBody>
      </p:sp>
    </p:spTree>
    <p:extLst>
      <p:ext uri="{BB962C8B-B14F-4D97-AF65-F5344CB8AC3E}">
        <p14:creationId xmlns:p14="http://schemas.microsoft.com/office/powerpoint/2010/main" val="565266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10B5C7A-E13B-4351-9463-CCDA5F3C1A5F}"/>
              </a:ext>
            </a:extLst>
          </p:cNvPr>
          <p:cNvSpPr/>
          <p:nvPr/>
        </p:nvSpPr>
        <p:spPr>
          <a:xfrm flipH="1">
            <a:off x="0" y="913034"/>
            <a:ext cx="12192000" cy="5944967"/>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3" name="Rectangle 12">
            <a:extLst>
              <a:ext uri="{FF2B5EF4-FFF2-40B4-BE49-F238E27FC236}">
                <a16:creationId xmlns:a16="http://schemas.microsoft.com/office/drawing/2014/main" id="{8101128A-20BC-45C5-A361-EC630988330F}"/>
              </a:ext>
            </a:extLst>
          </p:cNvPr>
          <p:cNvSpPr/>
          <p:nvPr/>
        </p:nvSpPr>
        <p:spPr>
          <a:xfrm>
            <a:off x="0" y="1"/>
            <a:ext cx="12192000" cy="1023729"/>
          </a:xfrm>
          <a:prstGeom prst="rect">
            <a:avLst/>
          </a:prstGeom>
          <a:gradFill flip="none" rotWithShape="1">
            <a:gsLst>
              <a:gs pos="100000">
                <a:srgbClr val="EF3340"/>
              </a:gs>
              <a:gs pos="96000">
                <a:schemeClr val="accent2"/>
              </a:gs>
              <a:gs pos="24800">
                <a:srgbClr val="80A0F2"/>
              </a:gs>
              <a:gs pos="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0" name="Picture 9" descr="A picture containing fence&#10;&#10;Description automatically generated">
            <a:extLst>
              <a:ext uri="{FF2B5EF4-FFF2-40B4-BE49-F238E27FC236}">
                <a16:creationId xmlns:a16="http://schemas.microsoft.com/office/drawing/2014/main" id="{D99DAFC6-96F6-4850-B518-0CC863F03CCA}"/>
              </a:ext>
            </a:extLst>
          </p:cNvPr>
          <p:cNvPicPr>
            <a:picLocks noChangeAspect="1"/>
          </p:cNvPicPr>
          <p:nvPr/>
        </p:nvPicPr>
        <p:blipFill>
          <a:blip r:embed="rId2">
            <a:alphaModFix amt="50000"/>
          </a:blip>
          <a:stretch>
            <a:fillRect/>
          </a:stretch>
        </p:blipFill>
        <p:spPr>
          <a:xfrm>
            <a:off x="38730" y="-15939"/>
            <a:ext cx="8134775" cy="6913518"/>
          </a:xfrm>
          <a:prstGeom prst="rect">
            <a:avLst/>
          </a:prstGeom>
        </p:spPr>
      </p:pic>
      <p:pic>
        <p:nvPicPr>
          <p:cNvPr id="9" name="Graphic 8">
            <a:extLst>
              <a:ext uri="{FF2B5EF4-FFF2-40B4-BE49-F238E27FC236}">
                <a16:creationId xmlns:a16="http://schemas.microsoft.com/office/drawing/2014/main" id="{ED5C4AA3-023E-46E3-AA17-EED00DE188CA}"/>
              </a:ext>
            </a:extLst>
          </p:cNvPr>
          <p:cNvPicPr>
            <a:picLocks noChangeAspect="1"/>
          </p:cNvPicPr>
          <p:nvPr/>
        </p:nvPicPr>
        <p:blipFill>
          <a:blip r:embed="rId3">
            <a:alphaModFix amt="32000"/>
            <a:extLst>
              <a:ext uri="{96DAC541-7B7A-43D3-8B79-37D633B846F1}">
                <asvg:svgBlip xmlns:asvg="http://schemas.microsoft.com/office/drawing/2016/SVG/main" r:embed="rId4"/>
              </a:ext>
            </a:extLst>
          </a:blip>
          <a:stretch>
            <a:fillRect/>
          </a:stretch>
        </p:blipFill>
        <p:spPr>
          <a:xfrm rot="391057">
            <a:off x="801370" y="-177752"/>
            <a:ext cx="6348069" cy="7474076"/>
          </a:xfrm>
          <a:prstGeom prst="rect">
            <a:avLst/>
          </a:prstGeom>
        </p:spPr>
      </p:pic>
      <p:sp>
        <p:nvSpPr>
          <p:cNvPr id="11" name="Slide Number Placeholder 1">
            <a:extLst>
              <a:ext uri="{FF2B5EF4-FFF2-40B4-BE49-F238E27FC236}">
                <a16:creationId xmlns:a16="http://schemas.microsoft.com/office/drawing/2014/main" id="{3C06115C-17EE-4BBE-90AF-0972C845F1CF}"/>
              </a:ext>
            </a:extLst>
          </p:cNvPr>
          <p:cNvSpPr txBox="1">
            <a:spLocks/>
          </p:cNvSpPr>
          <p:nvPr/>
        </p:nvSpPr>
        <p:spPr>
          <a:xfrm>
            <a:off x="9286524" y="6556922"/>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©VotesforSchools2021</a:t>
            </a:r>
          </a:p>
        </p:txBody>
      </p:sp>
      <p:sp>
        <p:nvSpPr>
          <p:cNvPr id="12" name="Text Placeholder 14">
            <a:extLst>
              <a:ext uri="{FF2B5EF4-FFF2-40B4-BE49-F238E27FC236}">
                <a16:creationId xmlns:a16="http://schemas.microsoft.com/office/drawing/2014/main" id="{1456FEA8-187F-4C84-BF77-8C93821281DC}"/>
              </a:ext>
            </a:extLst>
          </p:cNvPr>
          <p:cNvSpPr>
            <a:spLocks noGrp="1"/>
          </p:cNvSpPr>
          <p:nvPr>
            <p:ph type="body" sz="quarter" idx="10"/>
          </p:nvPr>
        </p:nvSpPr>
        <p:spPr>
          <a:xfrm>
            <a:off x="1035051" y="241911"/>
            <a:ext cx="10318749"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pic>
        <p:nvPicPr>
          <p:cNvPr id="14" name="Picture 13" descr="A picture containing clock&#10;&#10;Description automatically generated">
            <a:extLst>
              <a:ext uri="{FF2B5EF4-FFF2-40B4-BE49-F238E27FC236}">
                <a16:creationId xmlns:a16="http://schemas.microsoft.com/office/drawing/2014/main" id="{3501248F-972F-43E0-AC4E-A224AA95A7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78384" y="110697"/>
            <a:ext cx="996869" cy="802337"/>
          </a:xfrm>
          <a:prstGeom prst="rect">
            <a:avLst/>
          </a:prstGeom>
        </p:spPr>
      </p:pic>
    </p:spTree>
    <p:extLst>
      <p:ext uri="{BB962C8B-B14F-4D97-AF65-F5344CB8AC3E}">
        <p14:creationId xmlns:p14="http://schemas.microsoft.com/office/powerpoint/2010/main" val="142764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34F0BA-0E62-41FF-972C-D88FAEC3DC78}" type="datetimeFigureOut">
              <a:rPr lang="en-GB" smtClean="0"/>
              <a:t>07/06/2021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049305-C4F9-4184-8831-492A79682CCB}" type="slidenum">
              <a:rPr lang="en-GB" smtClean="0"/>
              <a:t>‹#›</a:t>
            </a:fld>
            <a:endParaRPr lang="en-GB"/>
          </a:p>
        </p:txBody>
      </p:sp>
    </p:spTree>
    <p:extLst>
      <p:ext uri="{BB962C8B-B14F-4D97-AF65-F5344CB8AC3E}">
        <p14:creationId xmlns:p14="http://schemas.microsoft.com/office/powerpoint/2010/main" val="4003900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34F0BA-0E62-41FF-972C-D88FAEC3DC78}" type="datetimeFigureOut">
              <a:rPr lang="en-GB" smtClean="0"/>
              <a:t>07/06/2021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049305-C4F9-4184-8831-492A79682CCB}" type="slidenum">
              <a:rPr lang="en-GB" smtClean="0"/>
              <a:t>‹#›</a:t>
            </a:fld>
            <a:endParaRPr lang="en-GB"/>
          </a:p>
        </p:txBody>
      </p:sp>
    </p:spTree>
    <p:extLst>
      <p:ext uri="{BB962C8B-B14F-4D97-AF65-F5344CB8AC3E}">
        <p14:creationId xmlns:p14="http://schemas.microsoft.com/office/powerpoint/2010/main" val="1414396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634F0BA-0E62-41FF-972C-D88FAEC3DC78}" type="datetimeFigureOut">
              <a:rPr lang="en-GB" smtClean="0"/>
              <a:t>07/06/2021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049305-C4F9-4184-8831-492A79682CCB}" type="slidenum">
              <a:rPr lang="en-GB" smtClean="0"/>
              <a:t>‹#›</a:t>
            </a:fld>
            <a:endParaRPr lang="en-GB"/>
          </a:p>
        </p:txBody>
      </p:sp>
    </p:spTree>
    <p:extLst>
      <p:ext uri="{BB962C8B-B14F-4D97-AF65-F5344CB8AC3E}">
        <p14:creationId xmlns:p14="http://schemas.microsoft.com/office/powerpoint/2010/main" val="43502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634F0BA-0E62-41FF-972C-D88FAEC3DC78}" type="datetimeFigureOut">
              <a:rPr lang="en-GB" smtClean="0"/>
              <a:t>07/06/2021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049305-C4F9-4184-8831-492A79682CCB}" type="slidenum">
              <a:rPr lang="en-GB" smtClean="0"/>
              <a:t>‹#›</a:t>
            </a:fld>
            <a:endParaRPr lang="en-GB"/>
          </a:p>
        </p:txBody>
      </p:sp>
    </p:spTree>
    <p:extLst>
      <p:ext uri="{BB962C8B-B14F-4D97-AF65-F5344CB8AC3E}">
        <p14:creationId xmlns:p14="http://schemas.microsoft.com/office/powerpoint/2010/main" val="3889876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634F0BA-0E62-41FF-972C-D88FAEC3DC78}" type="datetimeFigureOut">
              <a:rPr lang="en-GB" smtClean="0"/>
              <a:t>07/06/2021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049305-C4F9-4184-8831-492A79682CCB}" type="slidenum">
              <a:rPr lang="en-GB" smtClean="0"/>
              <a:t>‹#›</a:t>
            </a:fld>
            <a:endParaRPr lang="en-GB"/>
          </a:p>
        </p:txBody>
      </p:sp>
    </p:spTree>
    <p:extLst>
      <p:ext uri="{BB962C8B-B14F-4D97-AF65-F5344CB8AC3E}">
        <p14:creationId xmlns:p14="http://schemas.microsoft.com/office/powerpoint/2010/main" val="735979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4F0BA-0E62-41FF-972C-D88FAEC3DC78}" type="datetimeFigureOut">
              <a:rPr lang="en-GB" smtClean="0"/>
              <a:t>07/06/2021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049305-C4F9-4184-8831-492A79682CCB}" type="slidenum">
              <a:rPr lang="en-GB" smtClean="0"/>
              <a:t>‹#›</a:t>
            </a:fld>
            <a:endParaRPr lang="en-GB"/>
          </a:p>
        </p:txBody>
      </p:sp>
    </p:spTree>
    <p:extLst>
      <p:ext uri="{BB962C8B-B14F-4D97-AF65-F5344CB8AC3E}">
        <p14:creationId xmlns:p14="http://schemas.microsoft.com/office/powerpoint/2010/main" val="298390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34F0BA-0E62-41FF-972C-D88FAEC3DC78}" type="datetimeFigureOut">
              <a:rPr lang="en-GB" smtClean="0"/>
              <a:t>07/06/2021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049305-C4F9-4184-8831-492A79682CCB}" type="slidenum">
              <a:rPr lang="en-GB" smtClean="0"/>
              <a:t>‹#›</a:t>
            </a:fld>
            <a:endParaRPr lang="en-GB"/>
          </a:p>
        </p:txBody>
      </p:sp>
    </p:spTree>
    <p:extLst>
      <p:ext uri="{BB962C8B-B14F-4D97-AF65-F5344CB8AC3E}">
        <p14:creationId xmlns:p14="http://schemas.microsoft.com/office/powerpoint/2010/main" val="2452387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34F0BA-0E62-41FF-972C-D88FAEC3DC78}" type="datetimeFigureOut">
              <a:rPr lang="en-GB" smtClean="0"/>
              <a:t>07/06/2021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049305-C4F9-4184-8831-492A79682CCB}" type="slidenum">
              <a:rPr lang="en-GB" smtClean="0"/>
              <a:t>‹#›</a:t>
            </a:fld>
            <a:endParaRPr lang="en-GB"/>
          </a:p>
        </p:txBody>
      </p:sp>
    </p:spTree>
    <p:extLst>
      <p:ext uri="{BB962C8B-B14F-4D97-AF65-F5344CB8AC3E}">
        <p14:creationId xmlns:p14="http://schemas.microsoft.com/office/powerpoint/2010/main" val="76817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4F0BA-0E62-41FF-972C-D88FAEC3DC78}" type="datetimeFigureOut">
              <a:rPr lang="en-GB" smtClean="0"/>
              <a:t>07/06/2021</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049305-C4F9-4184-8831-492A79682CCB}" type="slidenum">
              <a:rPr lang="en-GB" smtClean="0"/>
              <a:t>‹#›</a:t>
            </a:fld>
            <a:endParaRPr lang="en-GB"/>
          </a:p>
        </p:txBody>
      </p:sp>
    </p:spTree>
    <p:extLst>
      <p:ext uri="{BB962C8B-B14F-4D97-AF65-F5344CB8AC3E}">
        <p14:creationId xmlns:p14="http://schemas.microsoft.com/office/powerpoint/2010/main" val="8087330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Maiandra GD" panose="020E0502030308020204" pitchFamily="34" charset="0"/>
              </a:rPr>
              <a:t>Newburgh Primary School</a:t>
            </a:r>
          </a:p>
        </p:txBody>
      </p:sp>
      <p:sp>
        <p:nvSpPr>
          <p:cNvPr id="3" name="Subtitle 2"/>
          <p:cNvSpPr>
            <a:spLocks noGrp="1"/>
          </p:cNvSpPr>
          <p:nvPr>
            <p:ph type="subTitle" idx="1"/>
          </p:nvPr>
        </p:nvSpPr>
        <p:spPr/>
        <p:txBody>
          <a:bodyPr/>
          <a:lstStyle/>
          <a:p>
            <a:endParaRPr lang="en-GB" dirty="0">
              <a:latin typeface="Maiandra GD" panose="020E0502030308020204" pitchFamily="34" charset="0"/>
            </a:endParaRPr>
          </a:p>
        </p:txBody>
      </p:sp>
      <p:pic>
        <p:nvPicPr>
          <p:cNvPr id="1026" name="Picture 2" descr="\\NPS2325-fs\STAFF\janice simpkins\Newburgh201617\Homelearning 201617\School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7849" y="3356992"/>
            <a:ext cx="2745627"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0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75053F-7F2F-4620-B0D2-86733BEF14BD}"/>
              </a:ext>
            </a:extLst>
          </p:cNvPr>
          <p:cNvPicPr>
            <a:picLocks noChangeAspect="1"/>
          </p:cNvPicPr>
          <p:nvPr/>
        </p:nvPicPr>
        <p:blipFill>
          <a:blip r:embed="rId2"/>
          <a:stretch>
            <a:fillRect/>
          </a:stretch>
        </p:blipFill>
        <p:spPr>
          <a:xfrm>
            <a:off x="1219200" y="195262"/>
            <a:ext cx="9753600" cy="6467475"/>
          </a:xfrm>
          <a:prstGeom prst="rect">
            <a:avLst/>
          </a:prstGeom>
        </p:spPr>
      </p:pic>
    </p:spTree>
    <p:extLst>
      <p:ext uri="{BB962C8B-B14F-4D97-AF65-F5344CB8AC3E}">
        <p14:creationId xmlns:p14="http://schemas.microsoft.com/office/powerpoint/2010/main" val="3780769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EBD848-03FE-4189-90AB-CD7DECA5AA78}"/>
              </a:ext>
            </a:extLst>
          </p:cNvPr>
          <p:cNvPicPr>
            <a:picLocks noChangeAspect="1"/>
          </p:cNvPicPr>
          <p:nvPr/>
        </p:nvPicPr>
        <p:blipFill>
          <a:blip r:embed="rId2"/>
          <a:stretch>
            <a:fillRect/>
          </a:stretch>
        </p:blipFill>
        <p:spPr>
          <a:xfrm>
            <a:off x="502920" y="282892"/>
            <a:ext cx="11689080" cy="6575108"/>
          </a:xfrm>
          <a:prstGeom prst="rect">
            <a:avLst/>
          </a:prstGeom>
        </p:spPr>
      </p:pic>
    </p:spTree>
    <p:extLst>
      <p:ext uri="{BB962C8B-B14F-4D97-AF65-F5344CB8AC3E}">
        <p14:creationId xmlns:p14="http://schemas.microsoft.com/office/powerpoint/2010/main" val="1634639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6CEA88-7A7F-4C0A-8F11-4A98E244487E}"/>
              </a:ext>
            </a:extLst>
          </p:cNvPr>
          <p:cNvSpPr/>
          <p:nvPr/>
        </p:nvSpPr>
        <p:spPr>
          <a:xfrm>
            <a:off x="1360170" y="1680210"/>
            <a:ext cx="7132319" cy="523220"/>
          </a:xfrm>
          <a:prstGeom prst="rect">
            <a:avLst/>
          </a:prstGeom>
        </p:spPr>
        <p:txBody>
          <a:bodyPr wrap="square">
            <a:spAutoFit/>
          </a:bodyPr>
          <a:lstStyle/>
          <a:p>
            <a:r>
              <a:rPr lang="en-GB" sz="2800" dirty="0">
                <a:solidFill>
                  <a:schemeClr val="tx1"/>
                </a:solidFill>
              </a:rPr>
              <a:t>https://youtu.be/FDQb6sAPxMs</a:t>
            </a:r>
          </a:p>
        </p:txBody>
      </p:sp>
    </p:spTree>
    <p:extLst>
      <p:ext uri="{BB962C8B-B14F-4D97-AF65-F5344CB8AC3E}">
        <p14:creationId xmlns:p14="http://schemas.microsoft.com/office/powerpoint/2010/main" val="2574417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77CF85-39AD-43D2-A0E9-8450097ACA85}"/>
              </a:ext>
            </a:extLst>
          </p:cNvPr>
          <p:cNvSpPr/>
          <p:nvPr/>
        </p:nvSpPr>
        <p:spPr>
          <a:xfrm>
            <a:off x="1965960" y="1588770"/>
            <a:ext cx="6135557" cy="307777"/>
          </a:xfrm>
          <a:prstGeom prst="rect">
            <a:avLst/>
          </a:prstGeom>
        </p:spPr>
        <p:txBody>
          <a:bodyPr wrap="square">
            <a:spAutoFit/>
          </a:bodyPr>
          <a:lstStyle/>
          <a:p>
            <a:r>
              <a:rPr lang="en-GB" dirty="0">
                <a:solidFill>
                  <a:schemeClr val="tx1"/>
                </a:solidFill>
              </a:rPr>
              <a:t>https://www.youtube.com/watch?v=9pRhgZ8Jffs</a:t>
            </a:r>
          </a:p>
        </p:txBody>
      </p:sp>
    </p:spTree>
    <p:extLst>
      <p:ext uri="{BB962C8B-B14F-4D97-AF65-F5344CB8AC3E}">
        <p14:creationId xmlns:p14="http://schemas.microsoft.com/office/powerpoint/2010/main" val="2564533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DA64B7-4F32-4762-B525-4E62A2188960}"/>
              </a:ext>
            </a:extLst>
          </p:cNvPr>
          <p:cNvSpPr/>
          <p:nvPr/>
        </p:nvSpPr>
        <p:spPr>
          <a:xfrm>
            <a:off x="2796540" y="809685"/>
            <a:ext cx="6096000" cy="3970318"/>
          </a:xfrm>
          <a:prstGeom prst="rect">
            <a:avLst/>
          </a:prstGeom>
        </p:spPr>
        <p:txBody>
          <a:bodyPr>
            <a:spAutoFit/>
          </a:bodyPr>
          <a:lstStyle/>
          <a:p>
            <a:r>
              <a:rPr lang="en-GB" sz="2800" dirty="0">
                <a:solidFill>
                  <a:schemeClr val="tx1"/>
                </a:solidFill>
                <a:latin typeface="Maiandra GD" panose="020E0502030308020204" pitchFamily="34" charset="0"/>
              </a:rPr>
              <a:t>Marine scientists have discovered that many plastics that find their way into the world’s oceans are toxic. This means that these plastics can damage the animals and even kill them. Another problem is that wildlife such as seabirds can get entangled in bits of plastic or even become stuck in plastic bottles.</a:t>
            </a:r>
          </a:p>
        </p:txBody>
      </p:sp>
    </p:spTree>
    <p:extLst>
      <p:ext uri="{BB962C8B-B14F-4D97-AF65-F5344CB8AC3E}">
        <p14:creationId xmlns:p14="http://schemas.microsoft.com/office/powerpoint/2010/main" val="4025856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A3D6CA-D3B0-4BD7-8856-C25582BE85A8}"/>
              </a:ext>
            </a:extLst>
          </p:cNvPr>
          <p:cNvSpPr/>
          <p:nvPr/>
        </p:nvSpPr>
        <p:spPr>
          <a:xfrm>
            <a:off x="331470" y="0"/>
            <a:ext cx="11247120" cy="6124754"/>
          </a:xfrm>
          <a:prstGeom prst="rect">
            <a:avLst/>
          </a:prstGeom>
        </p:spPr>
        <p:txBody>
          <a:bodyPr wrap="square">
            <a:spAutoFit/>
          </a:bodyPr>
          <a:lstStyle/>
          <a:p>
            <a:r>
              <a:rPr lang="en-GB" sz="2800" dirty="0">
                <a:solidFill>
                  <a:schemeClr val="tx1"/>
                </a:solidFill>
                <a:latin typeface="Maiandra GD" panose="020E0502030308020204" pitchFamily="34" charset="0"/>
              </a:rPr>
              <a:t>Fortunately, scientists, marine conservation societies and the UK government agree that we need to do more to protect our seas and oceans, particularly where the use of plastic is concerned. They suggest that we can all take some action – even if it is something as simple as taking home our rubbish after a day at the beach.</a:t>
            </a:r>
          </a:p>
          <a:p>
            <a:endParaRPr lang="en-GB" sz="2800" dirty="0">
              <a:solidFill>
                <a:schemeClr val="tx1"/>
              </a:solidFill>
              <a:latin typeface="Maiandra GD" panose="020E0502030308020204" pitchFamily="34" charset="0"/>
            </a:endParaRPr>
          </a:p>
          <a:p>
            <a:r>
              <a:rPr lang="en-GB" sz="2800" dirty="0">
                <a:solidFill>
                  <a:schemeClr val="tx1"/>
                </a:solidFill>
                <a:latin typeface="Maiandra GD" panose="020E0502030308020204" pitchFamily="34" charset="0"/>
              </a:rPr>
              <a:t>Here are some other suggestions that would help to reduce plastic pollution in the oceans.</a:t>
            </a:r>
          </a:p>
          <a:p>
            <a:endParaRPr lang="en-GB" sz="2800" dirty="0">
              <a:solidFill>
                <a:schemeClr val="tx1"/>
              </a:solidFill>
              <a:latin typeface="Maiandra GD" panose="020E0502030308020204" pitchFamily="34" charset="0"/>
            </a:endParaRPr>
          </a:p>
          <a:p>
            <a:r>
              <a:rPr lang="en-GB" sz="2800" dirty="0">
                <a:solidFill>
                  <a:schemeClr val="tx1"/>
                </a:solidFill>
                <a:latin typeface="Maiandra GD" panose="020E0502030308020204" pitchFamily="34" charset="0"/>
              </a:rPr>
              <a:t>- Invest in a reusable water bottle rather than relying on single-use ones.</a:t>
            </a:r>
          </a:p>
          <a:p>
            <a:r>
              <a:rPr lang="en-GB" sz="2800" dirty="0">
                <a:solidFill>
                  <a:schemeClr val="tx1"/>
                </a:solidFill>
                <a:latin typeface="Maiandra GD" panose="020E0502030308020204" pitchFamily="34" charset="0"/>
              </a:rPr>
              <a:t>- Take a bag with you when you go to the shops, rather than paying for single-use plastic ones.</a:t>
            </a:r>
          </a:p>
          <a:p>
            <a:r>
              <a:rPr lang="en-GB" sz="2800" dirty="0">
                <a:solidFill>
                  <a:schemeClr val="tx1"/>
                </a:solidFill>
                <a:latin typeface="Maiandra GD" panose="020E0502030308020204" pitchFamily="34" charset="0"/>
              </a:rPr>
              <a:t>- Look for alternatives to plastic containers.</a:t>
            </a:r>
          </a:p>
        </p:txBody>
      </p:sp>
    </p:spTree>
    <p:extLst>
      <p:ext uri="{BB962C8B-B14F-4D97-AF65-F5344CB8AC3E}">
        <p14:creationId xmlns:p14="http://schemas.microsoft.com/office/powerpoint/2010/main" val="265565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E3CA-2732-42BC-9BC5-A8537580F319}"/>
              </a:ext>
            </a:extLst>
          </p:cNvPr>
          <p:cNvSpPr/>
          <p:nvPr/>
        </p:nvSpPr>
        <p:spPr>
          <a:xfrm>
            <a:off x="628650" y="124212"/>
            <a:ext cx="10904220" cy="5693866"/>
          </a:xfrm>
          <a:prstGeom prst="rect">
            <a:avLst/>
          </a:prstGeom>
        </p:spPr>
        <p:txBody>
          <a:bodyPr wrap="square">
            <a:spAutoFit/>
          </a:bodyPr>
          <a:lstStyle/>
          <a:p>
            <a:r>
              <a:rPr lang="en-GB" sz="2800" dirty="0">
                <a:solidFill>
                  <a:schemeClr val="tx1"/>
                </a:solidFill>
                <a:latin typeface="Maiandra GD" panose="020E0502030308020204" pitchFamily="34" charset="0"/>
              </a:rPr>
              <a:t>Time for reflection</a:t>
            </a:r>
          </a:p>
          <a:p>
            <a:endParaRPr lang="en-GB" sz="2800" dirty="0">
              <a:solidFill>
                <a:schemeClr val="tx1"/>
              </a:solidFill>
              <a:latin typeface="Maiandra GD" panose="020E0502030308020204" pitchFamily="34" charset="0"/>
            </a:endParaRPr>
          </a:p>
          <a:p>
            <a:r>
              <a:rPr lang="en-GB" sz="2800" dirty="0">
                <a:solidFill>
                  <a:schemeClr val="tx1"/>
                </a:solidFill>
                <a:latin typeface="Maiandra GD" panose="020E0502030308020204" pitchFamily="34" charset="0"/>
              </a:rPr>
              <a:t>Many world faiths believe that we all have a responsibility to look after the world in which we live.</a:t>
            </a:r>
          </a:p>
          <a:p>
            <a:endParaRPr lang="en-GB" sz="2800" dirty="0">
              <a:solidFill>
                <a:schemeClr val="tx1"/>
              </a:solidFill>
              <a:latin typeface="Maiandra GD" panose="020E0502030308020204" pitchFamily="34" charset="0"/>
            </a:endParaRPr>
          </a:p>
          <a:p>
            <a:r>
              <a:rPr lang="en-GB" sz="2800" dirty="0">
                <a:solidFill>
                  <a:schemeClr val="tx1"/>
                </a:solidFill>
                <a:latin typeface="Maiandra GD" panose="020E0502030308020204" pitchFamily="34" charset="0"/>
              </a:rPr>
              <a:t>Christians believe that God made the world and wants us all to care for it: this is known as stewardship.</a:t>
            </a:r>
          </a:p>
          <a:p>
            <a:endParaRPr lang="en-GB" sz="2800" dirty="0">
              <a:solidFill>
                <a:schemeClr val="tx1"/>
              </a:solidFill>
              <a:latin typeface="Maiandra GD" panose="020E0502030308020204" pitchFamily="34" charset="0"/>
            </a:endParaRPr>
          </a:p>
          <a:p>
            <a:r>
              <a:rPr lang="en-GB" sz="2800" dirty="0">
                <a:solidFill>
                  <a:schemeClr val="tx1"/>
                </a:solidFill>
                <a:latin typeface="Maiandra GD" panose="020E0502030308020204" pitchFamily="34" charset="0"/>
              </a:rPr>
              <a:t>The Bible says, ‘The earth is the Lord’s and everything in it . . . for he founded it on the seas and established it on the waters.’ Christians believe that this means that we have no right to abuse God’s creation. Instead, we should act responsibly, realizing that we are privileged to have such a wonderful place in which to live.</a:t>
            </a:r>
          </a:p>
        </p:txBody>
      </p:sp>
    </p:spTree>
    <p:extLst>
      <p:ext uri="{BB962C8B-B14F-4D97-AF65-F5344CB8AC3E}">
        <p14:creationId xmlns:p14="http://schemas.microsoft.com/office/powerpoint/2010/main" val="2286566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A24892-F58F-4934-9EC1-9D26579A5776}"/>
              </a:ext>
            </a:extLst>
          </p:cNvPr>
          <p:cNvSpPr/>
          <p:nvPr/>
        </p:nvSpPr>
        <p:spPr>
          <a:xfrm>
            <a:off x="2933700" y="679103"/>
            <a:ext cx="6096000" cy="4832092"/>
          </a:xfrm>
          <a:prstGeom prst="rect">
            <a:avLst/>
          </a:prstGeom>
        </p:spPr>
        <p:txBody>
          <a:bodyPr>
            <a:spAutoFit/>
          </a:bodyPr>
          <a:lstStyle/>
          <a:p>
            <a:r>
              <a:rPr lang="en-GB" sz="2800" dirty="0">
                <a:solidFill>
                  <a:schemeClr val="tx1"/>
                </a:solidFill>
                <a:latin typeface="Maiandra GD" panose="020E0502030308020204" pitchFamily="34" charset="0"/>
              </a:rPr>
              <a:t>Thank you for the beautiful world in which we live.</a:t>
            </a:r>
          </a:p>
          <a:p>
            <a:r>
              <a:rPr lang="en-GB" sz="2800" dirty="0">
                <a:solidFill>
                  <a:schemeClr val="tx1"/>
                </a:solidFill>
                <a:latin typeface="Maiandra GD" panose="020E0502030308020204" pitchFamily="34" charset="0"/>
              </a:rPr>
              <a:t>Thank you for the amazing variety of animals and plants.</a:t>
            </a:r>
          </a:p>
          <a:p>
            <a:r>
              <a:rPr lang="en-GB" sz="2800" dirty="0">
                <a:solidFill>
                  <a:schemeClr val="tx1"/>
                </a:solidFill>
                <a:latin typeface="Maiandra GD" panose="020E0502030308020204" pitchFamily="34" charset="0"/>
              </a:rPr>
              <a:t>Thank you for the sea and the beaches.</a:t>
            </a:r>
          </a:p>
          <a:p>
            <a:r>
              <a:rPr lang="en-GB" sz="2800" dirty="0">
                <a:solidFill>
                  <a:schemeClr val="tx1"/>
                </a:solidFill>
                <a:latin typeface="Maiandra GD" panose="020E0502030308020204" pitchFamily="34" charset="0"/>
              </a:rPr>
              <a:t>Please help us to think carefully about our responsibility in the world.</a:t>
            </a:r>
          </a:p>
          <a:p>
            <a:r>
              <a:rPr lang="en-GB" sz="2800" dirty="0">
                <a:solidFill>
                  <a:schemeClr val="tx1"/>
                </a:solidFill>
                <a:latin typeface="Maiandra GD" panose="020E0502030308020204" pitchFamily="34" charset="0"/>
              </a:rPr>
              <a:t>Please help us to care for the environment.</a:t>
            </a:r>
          </a:p>
          <a:p>
            <a:r>
              <a:rPr lang="en-GB" sz="2800" dirty="0">
                <a:solidFill>
                  <a:schemeClr val="tx1"/>
                </a:solidFill>
                <a:latin typeface="Maiandra GD" panose="020E0502030308020204" pitchFamily="34" charset="0"/>
              </a:rPr>
              <a:t>Please help us to think before we act.</a:t>
            </a:r>
          </a:p>
        </p:txBody>
      </p:sp>
    </p:spTree>
    <p:extLst>
      <p:ext uri="{BB962C8B-B14F-4D97-AF65-F5344CB8AC3E}">
        <p14:creationId xmlns:p14="http://schemas.microsoft.com/office/powerpoint/2010/main" val="3407932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Maiandra GD" panose="020E0502030308020204" pitchFamily="34" charset="0"/>
              </a:rPr>
              <a:t>Newburgh Primary School Values</a:t>
            </a:r>
          </a:p>
        </p:txBody>
      </p:sp>
      <p:sp>
        <p:nvSpPr>
          <p:cNvPr id="3" name="Content Placeholder 2"/>
          <p:cNvSpPr>
            <a:spLocks noGrp="1"/>
          </p:cNvSpPr>
          <p:nvPr>
            <p:ph idx="1"/>
          </p:nvPr>
        </p:nvSpPr>
        <p:spPr/>
        <p:txBody>
          <a:bodyPr>
            <a:normAutofit lnSpcReduction="10000"/>
          </a:bodyPr>
          <a:lstStyle/>
          <a:p>
            <a:r>
              <a:rPr lang="en-GB" dirty="0">
                <a:latin typeface="Maiandra GD" panose="020E0502030308020204" pitchFamily="34" charset="0"/>
              </a:rPr>
              <a:t>Nurturing</a:t>
            </a:r>
          </a:p>
          <a:p>
            <a:r>
              <a:rPr lang="en-GB" dirty="0">
                <a:latin typeface="Maiandra GD" panose="020E0502030308020204" pitchFamily="34" charset="0"/>
              </a:rPr>
              <a:t>Engaged</a:t>
            </a:r>
          </a:p>
          <a:p>
            <a:r>
              <a:rPr lang="en-GB" dirty="0">
                <a:latin typeface="Maiandra GD" panose="020E0502030308020204" pitchFamily="34" charset="0"/>
              </a:rPr>
              <a:t>Welcoming to everyone</a:t>
            </a:r>
          </a:p>
          <a:p>
            <a:r>
              <a:rPr lang="en-GB" dirty="0">
                <a:latin typeface="Maiandra GD" panose="020E0502030308020204" pitchFamily="34" charset="0"/>
              </a:rPr>
              <a:t>Be considerate</a:t>
            </a:r>
          </a:p>
          <a:p>
            <a:r>
              <a:rPr lang="en-GB" dirty="0">
                <a:latin typeface="Maiandra GD" panose="020E0502030308020204" pitchFamily="34" charset="0"/>
              </a:rPr>
              <a:t>Unique</a:t>
            </a:r>
          </a:p>
          <a:p>
            <a:r>
              <a:rPr lang="en-GB" dirty="0">
                <a:latin typeface="Maiandra GD" panose="020E0502030308020204" pitchFamily="34" charset="0"/>
              </a:rPr>
              <a:t>Resilient</a:t>
            </a:r>
          </a:p>
          <a:p>
            <a:r>
              <a:rPr lang="en-GB" dirty="0">
                <a:latin typeface="Maiandra GD" panose="020E0502030308020204" pitchFamily="34" charset="0"/>
              </a:rPr>
              <a:t>Great achievers</a:t>
            </a:r>
          </a:p>
          <a:p>
            <a:r>
              <a:rPr lang="en-GB" dirty="0">
                <a:latin typeface="Maiandra GD" panose="020E0502030308020204" pitchFamily="34" charset="0"/>
              </a:rPr>
              <a:t>Happy and Healthy</a:t>
            </a:r>
          </a:p>
          <a:p>
            <a:endParaRPr lang="en-GB" dirty="0"/>
          </a:p>
        </p:txBody>
      </p:sp>
    </p:spTree>
    <p:extLst>
      <p:ext uri="{BB962C8B-B14F-4D97-AF65-F5344CB8AC3E}">
        <p14:creationId xmlns:p14="http://schemas.microsoft.com/office/powerpoint/2010/main" val="3028330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644827-469B-4E86-8AB8-2D3A30C932BF}"/>
              </a:ext>
            </a:extLst>
          </p:cNvPr>
          <p:cNvSpPr/>
          <p:nvPr/>
        </p:nvSpPr>
        <p:spPr>
          <a:xfrm>
            <a:off x="3048000" y="1704350"/>
            <a:ext cx="6096000" cy="2308324"/>
          </a:xfrm>
          <a:prstGeom prst="rect">
            <a:avLst/>
          </a:prstGeom>
        </p:spPr>
        <p:txBody>
          <a:bodyPr>
            <a:spAutoFit/>
          </a:bodyPr>
          <a:lstStyle/>
          <a:p>
            <a:r>
              <a:rPr lang="en-GB" sz="3600" dirty="0">
                <a:solidFill>
                  <a:schemeClr val="tx1"/>
                </a:solidFill>
                <a:latin typeface="Maiandra GD" panose="020E0502030308020204" pitchFamily="34" charset="0"/>
              </a:rPr>
              <a:t>The UK is surrounded by the sea, and our waters provide the habitat for over 44,000 different species of sea life.</a:t>
            </a:r>
          </a:p>
        </p:txBody>
      </p:sp>
    </p:spTree>
    <p:extLst>
      <p:ext uri="{BB962C8B-B14F-4D97-AF65-F5344CB8AC3E}">
        <p14:creationId xmlns:p14="http://schemas.microsoft.com/office/powerpoint/2010/main" val="168747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0380E-9154-434F-8EB7-BC87CC567991}"/>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3091095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58FD08-57D0-4CED-87D7-A55B8A2B8587}"/>
              </a:ext>
            </a:extLst>
          </p:cNvPr>
          <p:cNvPicPr>
            <a:picLocks noChangeAspect="1"/>
          </p:cNvPicPr>
          <p:nvPr/>
        </p:nvPicPr>
        <p:blipFill>
          <a:blip r:embed="rId2"/>
          <a:stretch>
            <a:fillRect/>
          </a:stretch>
        </p:blipFill>
        <p:spPr>
          <a:xfrm>
            <a:off x="102870" y="812429"/>
            <a:ext cx="12089130" cy="5665668"/>
          </a:xfrm>
          <a:prstGeom prst="rect">
            <a:avLst/>
          </a:prstGeom>
        </p:spPr>
      </p:pic>
    </p:spTree>
    <p:extLst>
      <p:ext uri="{BB962C8B-B14F-4D97-AF65-F5344CB8AC3E}">
        <p14:creationId xmlns:p14="http://schemas.microsoft.com/office/powerpoint/2010/main" val="385046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8AA1D0-D12E-4F95-9A22-1B782DE4B56B}"/>
              </a:ext>
            </a:extLst>
          </p:cNvPr>
          <p:cNvPicPr>
            <a:picLocks noChangeAspect="1"/>
          </p:cNvPicPr>
          <p:nvPr/>
        </p:nvPicPr>
        <p:blipFill>
          <a:blip r:embed="rId2"/>
          <a:stretch>
            <a:fillRect/>
          </a:stretch>
        </p:blipFill>
        <p:spPr>
          <a:xfrm>
            <a:off x="0" y="47625"/>
            <a:ext cx="12192000" cy="6762750"/>
          </a:xfrm>
          <a:prstGeom prst="rect">
            <a:avLst/>
          </a:prstGeom>
        </p:spPr>
      </p:pic>
    </p:spTree>
    <p:extLst>
      <p:ext uri="{BB962C8B-B14F-4D97-AF65-F5344CB8AC3E}">
        <p14:creationId xmlns:p14="http://schemas.microsoft.com/office/powerpoint/2010/main" val="1761108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3A40AD-A88E-4A2B-A055-EF8567A73204}"/>
              </a:ext>
            </a:extLst>
          </p:cNvPr>
          <p:cNvPicPr>
            <a:picLocks noChangeAspect="1"/>
          </p:cNvPicPr>
          <p:nvPr/>
        </p:nvPicPr>
        <p:blipFill>
          <a:blip r:embed="rId2"/>
          <a:stretch>
            <a:fillRect/>
          </a:stretch>
        </p:blipFill>
        <p:spPr>
          <a:xfrm>
            <a:off x="0" y="500481"/>
            <a:ext cx="12192000" cy="5857037"/>
          </a:xfrm>
          <a:prstGeom prst="rect">
            <a:avLst/>
          </a:prstGeom>
        </p:spPr>
      </p:pic>
    </p:spTree>
    <p:extLst>
      <p:ext uri="{BB962C8B-B14F-4D97-AF65-F5344CB8AC3E}">
        <p14:creationId xmlns:p14="http://schemas.microsoft.com/office/powerpoint/2010/main" val="813533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04C26-67D7-49E5-ABF7-0DFA6CB58D65}"/>
              </a:ext>
            </a:extLst>
          </p:cNvPr>
          <p:cNvPicPr>
            <a:picLocks noChangeAspect="1"/>
          </p:cNvPicPr>
          <p:nvPr/>
        </p:nvPicPr>
        <p:blipFill>
          <a:blip r:embed="rId2"/>
          <a:stretch>
            <a:fillRect/>
          </a:stretch>
        </p:blipFill>
        <p:spPr>
          <a:xfrm>
            <a:off x="822960" y="457684"/>
            <a:ext cx="10584180" cy="5964102"/>
          </a:xfrm>
          <a:prstGeom prst="rect">
            <a:avLst/>
          </a:prstGeom>
        </p:spPr>
      </p:pic>
    </p:spTree>
    <p:extLst>
      <p:ext uri="{BB962C8B-B14F-4D97-AF65-F5344CB8AC3E}">
        <p14:creationId xmlns:p14="http://schemas.microsoft.com/office/powerpoint/2010/main" val="1653773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86A99-1EAE-4C6D-AFAA-C7572F2A4D31}"/>
              </a:ext>
            </a:extLst>
          </p:cNvPr>
          <p:cNvPicPr>
            <a:picLocks noChangeAspect="1"/>
          </p:cNvPicPr>
          <p:nvPr/>
        </p:nvPicPr>
        <p:blipFill>
          <a:blip r:embed="rId2"/>
          <a:stretch>
            <a:fillRect/>
          </a:stretch>
        </p:blipFill>
        <p:spPr>
          <a:xfrm>
            <a:off x="1874520" y="285345"/>
            <a:ext cx="8801100" cy="6554010"/>
          </a:xfrm>
          <a:prstGeom prst="rect">
            <a:avLst/>
          </a:prstGeom>
        </p:spPr>
      </p:pic>
    </p:spTree>
    <p:extLst>
      <p:ext uri="{BB962C8B-B14F-4D97-AF65-F5344CB8AC3E}">
        <p14:creationId xmlns:p14="http://schemas.microsoft.com/office/powerpoint/2010/main" val="39886757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TotalTime>
  <Words>417</Words>
  <Application>Microsoft Office PowerPoint</Application>
  <PresentationFormat>Widescreen</PresentationFormat>
  <Paragraphs>34</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Century Gothic</vt:lpstr>
      <vt:lpstr>Maiandra GD</vt:lpstr>
      <vt:lpstr>Lato</vt:lpstr>
      <vt:lpstr>1_Office Theme</vt:lpstr>
      <vt:lpstr>Newburgh Primary School</vt:lpstr>
      <vt:lpstr>Newburgh Primary School Values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 2</dc:creator>
  <cp:lastModifiedBy>J Simpkins NPS</cp:lastModifiedBy>
  <cp:revision>46</cp:revision>
  <dcterms:created xsi:type="dcterms:W3CDTF">2019-08-23T10:30:58Z</dcterms:created>
  <dcterms:modified xsi:type="dcterms:W3CDTF">2021-06-07T09:10:59Z</dcterms:modified>
</cp:coreProperties>
</file>