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81" r:id="rId2"/>
    <p:sldId id="282" r:id="rId3"/>
    <p:sldId id="258" r:id="rId4"/>
    <p:sldId id="264" r:id="rId5"/>
    <p:sldId id="275" r:id="rId6"/>
    <p:sldId id="276" r:id="rId7"/>
    <p:sldId id="277" r:id="rId8"/>
    <p:sldId id="278" r:id="rId9"/>
    <p:sldId id="279" r:id="rId10"/>
    <p:sldId id="280" r:id="rId11"/>
    <p:sldId id="283" r:id="rId12"/>
    <p:sldId id="284" r:id="rId13"/>
    <p:sldId id="285" r:id="rId14"/>
    <p:sldId id="26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Maiandra GD" panose="020E0502030308020204" pitchFamily="34" charset="0"/>
      <p:regular r:id="rId25"/>
    </p:embeddedFont>
    <p:embeddedFont>
      <p:font typeface="Twinkl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17">
          <p15:clr>
            <a:srgbClr val="A4A3A4"/>
          </p15:clr>
        </p15:guide>
        <p15:guide id="2" orient="horz" pos="218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2exkc5D3kSMmXS00btp8qesb1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24259D-CDAB-402F-B238-34975CC2B707}">
  <a:tblStyle styleId="{0824259D-CDAB-402F-B238-34975CC2B70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9"/>
    <p:restoredTop sz="73279" autoAdjust="0"/>
  </p:normalViewPr>
  <p:slideViewPr>
    <p:cSldViewPr snapToGrid="0">
      <p:cViewPr varScale="1">
        <p:scale>
          <a:sx n="84" d="100"/>
          <a:sy n="84" d="100"/>
        </p:scale>
        <p:origin x="1782" y="84"/>
      </p:cViewPr>
      <p:guideLst>
        <p:guide pos="3817"/>
        <p:guide orient="horz" pos="2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6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10B5C7A-E13B-4351-9463-CCDA5F3C1A5F}"/>
              </a:ext>
            </a:extLst>
          </p:cNvPr>
          <p:cNvSpPr/>
          <p:nvPr/>
        </p:nvSpPr>
        <p:spPr>
          <a:xfrm flipH="1">
            <a:off x="0" y="913034"/>
            <a:ext cx="12192000" cy="5944967"/>
          </a:xfrm>
          <a:prstGeom prst="rect">
            <a:avLst/>
          </a:prstGeom>
          <a:gradFill flip="none" rotWithShape="1">
            <a:gsLst>
              <a:gs pos="100000">
                <a:srgbClr val="EF3340">
                  <a:alpha val="23000"/>
                </a:srgbClr>
              </a:gs>
              <a:gs pos="75000">
                <a:schemeClr val="accent2">
                  <a:alpha val="23000"/>
                </a:schemeClr>
              </a:gs>
              <a:gs pos="25000">
                <a:srgbClr val="80A0F2">
                  <a:alpha val="23000"/>
                </a:srgbClr>
              </a:gs>
              <a:gs pos="0">
                <a:schemeClr val="tx2">
                  <a:alpha val="2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1128A-20BC-45C5-A361-EC630988330F}"/>
              </a:ext>
            </a:extLst>
          </p:cNvPr>
          <p:cNvSpPr/>
          <p:nvPr/>
        </p:nvSpPr>
        <p:spPr>
          <a:xfrm>
            <a:off x="0" y="1"/>
            <a:ext cx="12192000" cy="1023729"/>
          </a:xfrm>
          <a:prstGeom prst="rect">
            <a:avLst/>
          </a:prstGeom>
          <a:gradFill flip="none" rotWithShape="1">
            <a:gsLst>
              <a:gs pos="100000">
                <a:srgbClr val="EF3340"/>
              </a:gs>
              <a:gs pos="96000">
                <a:schemeClr val="accent2"/>
              </a:gs>
              <a:gs pos="24800">
                <a:srgbClr val="80A0F2"/>
              </a:gs>
              <a:gs pos="0">
                <a:schemeClr val="tx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:a16="http://schemas.microsoft.com/office/drawing/2014/main" id="{D99DAFC6-96F6-4850-B518-0CC863F03C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8730" y="-15939"/>
            <a:ext cx="8134775" cy="691351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D5C4AA3-023E-46E3-AA17-EED00DE1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91057">
            <a:off x="801370" y="-177752"/>
            <a:ext cx="6348069" cy="7474076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C06115C-17EE-4BBE-90AF-0972C845F1CF}"/>
              </a:ext>
            </a:extLst>
          </p:cNvPr>
          <p:cNvSpPr txBox="1">
            <a:spLocks/>
          </p:cNvSpPr>
          <p:nvPr/>
        </p:nvSpPr>
        <p:spPr>
          <a:xfrm>
            <a:off x="9286524" y="655692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solidFill>
                  <a:srgbClr val="2D2D2D"/>
                </a:solidFill>
                <a:latin typeface="Century Gothic"/>
                <a:ea typeface="Lato" panose="020F0502020204030203" pitchFamily="34" charset="0"/>
                <a:cs typeface="Century Gothic"/>
              </a:rPr>
              <a:t> ©VotesforSchools2021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1456FEA8-187F-4C84-BF77-8C9382128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051" y="241911"/>
            <a:ext cx="10318749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>
              <a:defRPr sz="2500" b="1">
                <a:solidFill>
                  <a:schemeClr val="bg1"/>
                </a:solidFill>
              </a:defRPr>
            </a:lvl2pPr>
            <a:lvl3pPr>
              <a:defRPr sz="2500" b="1">
                <a:solidFill>
                  <a:schemeClr val="bg1"/>
                </a:solidFill>
              </a:defRPr>
            </a:lvl3pPr>
            <a:lvl4pPr>
              <a:defRPr sz="2500" b="1">
                <a:solidFill>
                  <a:schemeClr val="bg1"/>
                </a:solidFill>
              </a:defRPr>
            </a:lvl4pPr>
            <a:lvl5pPr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3501248F-972F-43E0-AC4E-A224AA95A7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384" y="110697"/>
            <a:ext cx="996869" cy="8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4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5516880" y="5561814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90220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395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192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23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43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824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45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00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242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979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082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5516880" y="3152488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05764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9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2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7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7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90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38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F0BA-0E62-41FF-972C-D88FAEC3DC7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7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F0BA-0E62-41FF-972C-D88FAEC3DC78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9305-C4F9-4184-8831-492A79682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33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Maiandra GD" panose="020E0502030308020204" pitchFamily="34" charset="0"/>
              </a:rPr>
              <a:t>Newburgh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Maiandra GD" panose="020E0502030308020204" pitchFamily="34" charset="0"/>
            </a:endParaRPr>
          </a:p>
        </p:txBody>
      </p:sp>
      <p:pic>
        <p:nvPicPr>
          <p:cNvPr id="1026" name="Picture 2" descr="\\NPS2325-fs\STAFF\janice simpkins\Newburgh201617\Homelearning 201617\Schoo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3356992"/>
            <a:ext cx="274562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0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279650" y="3030036"/>
            <a:ext cx="5288534" cy="479676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this right?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1369067"/>
            <a:ext cx="76327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What if your classmates are jumping rope in P.E. and your teacher says </a:t>
            </a:r>
          </a:p>
          <a:p>
            <a:pPr algn="ctr"/>
            <a:r>
              <a:rPr lang="en-US" dirty="0"/>
              <a:t>that only children with brown hair can have a turn?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71A8F0-9564-4021-BADD-44E0524945B8}"/>
              </a:ext>
            </a:extLst>
          </p:cNvPr>
          <p:cNvSpPr/>
          <p:nvPr/>
        </p:nvSpPr>
        <p:spPr>
          <a:xfrm>
            <a:off x="2279650" y="3725561"/>
            <a:ext cx="5288534" cy="479676"/>
          </a:xfrm>
          <a:prstGeom prst="roundRect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this fair?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88167E-6DE1-4228-B7AB-BB49660D9730}"/>
              </a:ext>
            </a:extLst>
          </p:cNvPr>
          <p:cNvSpPr/>
          <p:nvPr/>
        </p:nvSpPr>
        <p:spPr>
          <a:xfrm>
            <a:off x="2279650" y="4455139"/>
            <a:ext cx="5288534" cy="718039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could the teacher do </a:t>
            </a:r>
          </a:p>
          <a:p>
            <a:r>
              <a:rPr lang="en-US" dirty="0">
                <a:solidFill>
                  <a:schemeClr val="tx1"/>
                </a:solidFill>
              </a:rPr>
              <a:t>to treat the students more fairly?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999DD3-E4F1-4E9D-977E-83DF3512AB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24" y="1779673"/>
            <a:ext cx="3642367" cy="45994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8BBCEC-6F83-48BA-904D-CB9562E1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09" y="1540824"/>
            <a:ext cx="7596274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279650" y="3030036"/>
            <a:ext cx="6221222" cy="479676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this right?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1369067"/>
            <a:ext cx="76327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What if you fall and hurt your knee and the teacher gives everyone </a:t>
            </a:r>
          </a:p>
          <a:p>
            <a:pPr algn="ctr"/>
            <a:r>
              <a:rPr lang="en-US" dirty="0"/>
              <a:t>in the class a bandage for their knee to make it fair?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71A8F0-9564-4021-BADD-44E0524945B8}"/>
              </a:ext>
            </a:extLst>
          </p:cNvPr>
          <p:cNvSpPr/>
          <p:nvPr/>
        </p:nvSpPr>
        <p:spPr>
          <a:xfrm>
            <a:off x="2279650" y="3725561"/>
            <a:ext cx="5919470" cy="479676"/>
          </a:xfrm>
          <a:prstGeom prst="roundRect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this fair?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88167E-6DE1-4228-B7AB-BB49660D9730}"/>
              </a:ext>
            </a:extLst>
          </p:cNvPr>
          <p:cNvSpPr/>
          <p:nvPr/>
        </p:nvSpPr>
        <p:spPr>
          <a:xfrm>
            <a:off x="2279650" y="4455139"/>
            <a:ext cx="5288534" cy="718039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Does equality always mean that </a:t>
            </a:r>
          </a:p>
          <a:p>
            <a:r>
              <a:rPr lang="en-US" dirty="0">
                <a:solidFill>
                  <a:schemeClr val="tx1"/>
                </a:solidFill>
              </a:rPr>
              <a:t>everyone has be treated the same?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B4D2A-6955-4DB6-993B-133339B16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7730">
            <a:off x="5764097" y="3513885"/>
            <a:ext cx="4773074" cy="12577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E1C42F-B612-40AD-B293-54AF06245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47" y="1704160"/>
            <a:ext cx="706587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279651" y="833279"/>
            <a:ext cx="7632699" cy="718039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Remember, </a:t>
            </a:r>
            <a:r>
              <a:rPr lang="en-US" b="1" dirty="0">
                <a:solidFill>
                  <a:schemeClr val="tx1"/>
                </a:solidFill>
              </a:rPr>
              <a:t>equality</a:t>
            </a:r>
            <a:r>
              <a:rPr lang="en-US" dirty="0">
                <a:solidFill>
                  <a:schemeClr val="tx1"/>
                </a:solidFill>
              </a:rPr>
              <a:t> is when we make sure that everyone is treated </a:t>
            </a:r>
            <a:r>
              <a:rPr lang="en-US" b="1" dirty="0">
                <a:solidFill>
                  <a:schemeClr val="tx1"/>
                </a:solidFill>
              </a:rPr>
              <a:t>fairly</a:t>
            </a:r>
            <a:r>
              <a:rPr lang="en-US" dirty="0">
                <a:solidFill>
                  <a:schemeClr val="tx1"/>
                </a:solidFill>
              </a:rPr>
              <a:t>. It does not mean that everyone has to be treated the same.  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71A8F0-9564-4021-BADD-44E0524945B8}"/>
              </a:ext>
            </a:extLst>
          </p:cNvPr>
          <p:cNvSpPr/>
          <p:nvPr/>
        </p:nvSpPr>
        <p:spPr>
          <a:xfrm>
            <a:off x="2279652" y="1756255"/>
            <a:ext cx="7632698" cy="479676"/>
          </a:xfrm>
          <a:prstGeom prst="roundRect">
            <a:avLst/>
          </a:prstGeom>
          <a:solidFill>
            <a:srgbClr val="F29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does equality look like in your school and at home?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88167E-6DE1-4228-B7AB-BB49660D9730}"/>
              </a:ext>
            </a:extLst>
          </p:cNvPr>
          <p:cNvSpPr/>
          <p:nvPr/>
        </p:nvSpPr>
        <p:spPr>
          <a:xfrm>
            <a:off x="2279652" y="2406817"/>
            <a:ext cx="7632698" cy="479676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How do grown-ups make sure that you are treated fairly?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D29205-B8CD-4221-B891-A7CD727A3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03" y="2835566"/>
            <a:ext cx="6793992" cy="3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0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A7D7-90BE-4267-9910-92E7B5C4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74706-DEE9-4E25-B81B-64A00A1BE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79" y="597170"/>
            <a:ext cx="7309738" cy="54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Newburgh Primary School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Maiandra GD" panose="020E0502030308020204" pitchFamily="34" charset="0"/>
              </a:rPr>
              <a:t>Nurturing</a:t>
            </a:r>
          </a:p>
          <a:p>
            <a:r>
              <a:rPr lang="en-GB" dirty="0">
                <a:latin typeface="Maiandra GD" panose="020E0502030308020204" pitchFamily="34" charset="0"/>
              </a:rPr>
              <a:t>Engaged</a:t>
            </a:r>
          </a:p>
          <a:p>
            <a:r>
              <a:rPr lang="en-GB" dirty="0">
                <a:latin typeface="Maiandra GD" panose="020E0502030308020204" pitchFamily="34" charset="0"/>
              </a:rPr>
              <a:t>Welcoming to everyone</a:t>
            </a:r>
          </a:p>
          <a:p>
            <a:r>
              <a:rPr lang="en-GB" dirty="0">
                <a:latin typeface="Maiandra GD" panose="020E0502030308020204" pitchFamily="34" charset="0"/>
              </a:rPr>
              <a:t>Be considerate</a:t>
            </a:r>
          </a:p>
          <a:p>
            <a:r>
              <a:rPr lang="en-GB" dirty="0">
                <a:latin typeface="Maiandra GD" panose="020E0502030308020204" pitchFamily="34" charset="0"/>
              </a:rPr>
              <a:t>Unique</a:t>
            </a:r>
          </a:p>
          <a:p>
            <a:r>
              <a:rPr lang="en-GB" dirty="0">
                <a:latin typeface="Maiandra GD" panose="020E0502030308020204" pitchFamily="34" charset="0"/>
              </a:rPr>
              <a:t>Resilient</a:t>
            </a:r>
          </a:p>
          <a:p>
            <a:r>
              <a:rPr lang="en-GB" dirty="0">
                <a:latin typeface="Maiandra GD" panose="020E0502030308020204" pitchFamily="34" charset="0"/>
              </a:rPr>
              <a:t>Great achievers</a:t>
            </a:r>
          </a:p>
          <a:p>
            <a:r>
              <a:rPr lang="en-GB" dirty="0">
                <a:latin typeface="Maiandra GD" panose="020E0502030308020204" pitchFamily="34" charset="0"/>
              </a:rPr>
              <a:t>Happy and Healthy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330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279650" y="2018038"/>
            <a:ext cx="7632700" cy="479676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understanding that everyone is different but that we are all people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Equality?</a:t>
            </a:r>
            <a:endParaRPr lang="en-GB" sz="3600" dirty="0"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71A8F0-9564-4021-BADD-44E0524945B8}"/>
              </a:ext>
            </a:extLst>
          </p:cNvPr>
          <p:cNvSpPr/>
          <p:nvPr/>
        </p:nvSpPr>
        <p:spPr>
          <a:xfrm>
            <a:off x="2279650" y="2632281"/>
            <a:ext cx="7632700" cy="479676"/>
          </a:xfrm>
          <a:prstGeom prst="roundRect">
            <a:avLst/>
          </a:prstGeom>
          <a:solidFill>
            <a:srgbClr val="F29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knowing that everyone has the right to be treated fairly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88167E-6DE1-4228-B7AB-BB49660D9730}"/>
              </a:ext>
            </a:extLst>
          </p:cNvPr>
          <p:cNvSpPr/>
          <p:nvPr/>
        </p:nvSpPr>
        <p:spPr>
          <a:xfrm>
            <a:off x="2279650" y="3246525"/>
            <a:ext cx="7632700" cy="479676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treating others with respect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4E76E8-6B1E-4708-826A-FE7A0EA32969}"/>
              </a:ext>
            </a:extLst>
          </p:cNvPr>
          <p:cNvSpPr/>
          <p:nvPr/>
        </p:nvSpPr>
        <p:spPr>
          <a:xfrm>
            <a:off x="2279650" y="1403795"/>
            <a:ext cx="7632700" cy="479676"/>
          </a:xfrm>
          <a:prstGeom prst="roundRect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Equality is: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EC2DF-DCEE-4792-A777-D106FA2AF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1" y="3628048"/>
            <a:ext cx="7460055" cy="28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F77236-F921-4991-9037-DB9CAA82F087}"/>
              </a:ext>
            </a:extLst>
          </p:cNvPr>
          <p:cNvSpPr/>
          <p:nvPr/>
        </p:nvSpPr>
        <p:spPr>
          <a:xfrm>
            <a:off x="2279650" y="620558"/>
            <a:ext cx="763270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/>
              <a:t>“When I see you through my eyes,</a:t>
            </a:r>
            <a:br>
              <a:rPr lang="en-US" b="1" dirty="0"/>
            </a:br>
            <a:r>
              <a:rPr lang="en-US" b="1" dirty="0"/>
              <a:t>I think that we are different.”</a:t>
            </a:r>
            <a:endParaRPr lang="en-US" dirty="0"/>
          </a:p>
          <a:p>
            <a:pPr algn="ctr"/>
            <a:br>
              <a:rPr lang="en-US" dirty="0"/>
            </a:br>
            <a:r>
              <a:rPr lang="en-US" b="1" dirty="0"/>
              <a:t>“When I see you through my heart,</a:t>
            </a:r>
            <a:endParaRPr lang="en-US" dirty="0"/>
          </a:p>
          <a:p>
            <a:pPr algn="ctr"/>
            <a:r>
              <a:rPr lang="en-US" b="1" dirty="0"/>
              <a:t>I know we are the same.”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3AD77F-3BC4-42B7-A8DA-5A9B6EDFFBB8}"/>
              </a:ext>
            </a:extLst>
          </p:cNvPr>
          <p:cNvSpPr/>
          <p:nvPr/>
        </p:nvSpPr>
        <p:spPr>
          <a:xfrm>
            <a:off x="2279650" y="2782351"/>
            <a:ext cx="7632700" cy="479676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Doe </a:t>
            </a:r>
            <a:r>
              <a:rPr lang="en-US" dirty="0" err="1">
                <a:solidFill>
                  <a:schemeClr val="tx1"/>
                </a:solidFill>
              </a:rPr>
              <a:t>Zantama</a:t>
            </a:r>
            <a:r>
              <a:rPr lang="en-US" dirty="0">
                <a:solidFill>
                  <a:schemeClr val="tx1"/>
                </a:solidFill>
              </a:rPr>
              <a:t> is an author and illustrator.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1C8B47-30E6-498F-ADC1-1CBC1CDFABD2}"/>
              </a:ext>
            </a:extLst>
          </p:cNvPr>
          <p:cNvSpPr/>
          <p:nvPr/>
        </p:nvSpPr>
        <p:spPr>
          <a:xfrm>
            <a:off x="2279650" y="3448176"/>
            <a:ext cx="7632700" cy="718039"/>
          </a:xfrm>
          <a:prstGeom prst="roundRect">
            <a:avLst/>
          </a:prstGeom>
          <a:solidFill>
            <a:srgbClr val="F29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do you think she is telling us </a:t>
            </a:r>
          </a:p>
          <a:p>
            <a:r>
              <a:rPr lang="en-US" dirty="0">
                <a:solidFill>
                  <a:schemeClr val="tx1"/>
                </a:solidFill>
              </a:rPr>
              <a:t>with this quote?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5EE01D-C17F-4924-B125-C00B30A403BD}"/>
              </a:ext>
            </a:extLst>
          </p:cNvPr>
          <p:cNvSpPr/>
          <p:nvPr/>
        </p:nvSpPr>
        <p:spPr>
          <a:xfrm>
            <a:off x="2279650" y="4352362"/>
            <a:ext cx="7632700" cy="479676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Look around the room at your friends.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505065C-4FB4-430A-882C-83951F0B8681}"/>
              </a:ext>
            </a:extLst>
          </p:cNvPr>
          <p:cNvSpPr/>
          <p:nvPr/>
        </p:nvSpPr>
        <p:spPr>
          <a:xfrm>
            <a:off x="2279650" y="4984134"/>
            <a:ext cx="7632700" cy="479676"/>
          </a:xfrm>
          <a:prstGeom prst="roundRect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different?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7EC79D-8C8D-4E65-81EB-5F0C9E2151E2}"/>
              </a:ext>
            </a:extLst>
          </p:cNvPr>
          <p:cNvSpPr/>
          <p:nvPr/>
        </p:nvSpPr>
        <p:spPr>
          <a:xfrm>
            <a:off x="2279650" y="5615907"/>
            <a:ext cx="7848600" cy="479676"/>
          </a:xfrm>
          <a:prstGeom prst="roundRect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the same?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76BB22-1E7F-4175-BAF8-5B93DFD89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0" y="3152963"/>
            <a:ext cx="4439430" cy="3433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D5845-48E6-45A3-A5FD-D603E030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803" y="535471"/>
            <a:ext cx="384081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279650" y="5579097"/>
            <a:ext cx="7632700" cy="479676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 you think of anything else that makes us different?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Things Make Us Different?</a:t>
            </a:r>
            <a:endParaRPr lang="en-GB" sz="3600" dirty="0"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98C848-A4B1-44D8-9BA9-B8526A21AD73}"/>
              </a:ext>
            </a:extLst>
          </p:cNvPr>
          <p:cNvSpPr/>
          <p:nvPr/>
        </p:nvSpPr>
        <p:spPr>
          <a:xfrm>
            <a:off x="2539536" y="1746521"/>
            <a:ext cx="1735491" cy="1735491"/>
          </a:xfrm>
          <a:prstGeom prst="ellipse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hair </a:t>
            </a:r>
            <a:r>
              <a:rPr lang="en-GB" sz="1700" dirty="0" err="1">
                <a:solidFill>
                  <a:schemeClr val="tx1"/>
                </a:solidFill>
              </a:rPr>
              <a:t>color</a:t>
            </a: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D4520F-604A-4800-9868-085F800000AA}"/>
              </a:ext>
            </a:extLst>
          </p:cNvPr>
          <p:cNvSpPr/>
          <p:nvPr/>
        </p:nvSpPr>
        <p:spPr>
          <a:xfrm>
            <a:off x="5326107" y="3713553"/>
            <a:ext cx="1669262" cy="1669262"/>
          </a:xfrm>
          <a:prstGeom prst="ellipse">
            <a:avLst/>
          </a:prstGeom>
          <a:solidFill>
            <a:srgbClr val="EE7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what we like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14B1C5-1562-46D5-B0DF-3CCCB28C57AF}"/>
              </a:ext>
            </a:extLst>
          </p:cNvPr>
          <p:cNvSpPr/>
          <p:nvPr/>
        </p:nvSpPr>
        <p:spPr>
          <a:xfrm>
            <a:off x="4457315" y="1285105"/>
            <a:ext cx="1735490" cy="1735490"/>
          </a:xfrm>
          <a:prstGeom prst="ellipse">
            <a:avLst/>
          </a:prstGeom>
          <a:solidFill>
            <a:srgbClr val="F29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eye </a:t>
            </a:r>
            <a:r>
              <a:rPr lang="en-GB" sz="1700" dirty="0" err="1">
                <a:solidFill>
                  <a:schemeClr val="tx1"/>
                </a:solidFill>
              </a:rPr>
              <a:t>color</a:t>
            </a:r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4B3DE8-3CF0-4C64-BD29-B8432F234309}"/>
              </a:ext>
            </a:extLst>
          </p:cNvPr>
          <p:cNvSpPr/>
          <p:nvPr/>
        </p:nvSpPr>
        <p:spPr>
          <a:xfrm>
            <a:off x="6176315" y="1864695"/>
            <a:ext cx="1996993" cy="1996993"/>
          </a:xfrm>
          <a:prstGeom prst="ellipse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our personalities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5D64BE-90F7-40C5-8129-0CBCC9F12106}"/>
              </a:ext>
            </a:extLst>
          </p:cNvPr>
          <p:cNvSpPr/>
          <p:nvPr/>
        </p:nvSpPr>
        <p:spPr>
          <a:xfrm>
            <a:off x="7879293" y="3482011"/>
            <a:ext cx="1895382" cy="1895382"/>
          </a:xfrm>
          <a:prstGeom prst="ellipse">
            <a:avLst/>
          </a:prstGeom>
          <a:solidFill>
            <a:srgbClr val="A9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where we live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5BAFA7-4ADC-412D-932A-41ACD8BED4BA}"/>
              </a:ext>
            </a:extLst>
          </p:cNvPr>
          <p:cNvSpPr/>
          <p:nvPr/>
        </p:nvSpPr>
        <p:spPr>
          <a:xfrm>
            <a:off x="8157359" y="1473201"/>
            <a:ext cx="1617317" cy="1617317"/>
          </a:xfrm>
          <a:prstGeom prst="ellipse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skin </a:t>
            </a:r>
            <a:r>
              <a:rPr lang="en-GB" sz="1700" dirty="0" err="1">
                <a:solidFill>
                  <a:schemeClr val="tx1"/>
                </a:solidFill>
              </a:rPr>
              <a:t>color</a:t>
            </a:r>
            <a:endParaRPr lang="en-GB" sz="1700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26AF1E-B7A5-4016-85EE-BFF512272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3482011"/>
            <a:ext cx="3012740" cy="21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279650" y="5579097"/>
            <a:ext cx="7632700" cy="479676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 you think of anything else that makes us the same?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All the Same</a:t>
            </a:r>
            <a:endParaRPr lang="en-GB" sz="3600" dirty="0"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98C848-A4B1-44D8-9BA9-B8526A21AD73}"/>
              </a:ext>
            </a:extLst>
          </p:cNvPr>
          <p:cNvSpPr/>
          <p:nvPr/>
        </p:nvSpPr>
        <p:spPr>
          <a:xfrm>
            <a:off x="2279651" y="2569507"/>
            <a:ext cx="1804331" cy="1804331"/>
          </a:xfrm>
          <a:prstGeom prst="ellipse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We all have needs.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D4520F-604A-4800-9868-085F800000AA}"/>
              </a:ext>
            </a:extLst>
          </p:cNvPr>
          <p:cNvSpPr/>
          <p:nvPr/>
        </p:nvSpPr>
        <p:spPr>
          <a:xfrm>
            <a:off x="4216813" y="3727335"/>
            <a:ext cx="1440000" cy="1440000"/>
          </a:xfrm>
          <a:prstGeom prst="ellipse">
            <a:avLst/>
          </a:prstGeom>
          <a:solidFill>
            <a:srgbClr val="EE7D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We all have feelings.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14B1C5-1562-46D5-B0DF-3CCCB28C57AF}"/>
              </a:ext>
            </a:extLst>
          </p:cNvPr>
          <p:cNvSpPr/>
          <p:nvPr/>
        </p:nvSpPr>
        <p:spPr>
          <a:xfrm>
            <a:off x="3872684" y="1495987"/>
            <a:ext cx="1440000" cy="1440000"/>
          </a:xfrm>
          <a:prstGeom prst="ellipse">
            <a:avLst/>
          </a:prstGeom>
          <a:solidFill>
            <a:srgbClr val="F29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We all have likes.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4B3DE8-3CF0-4C64-BD29-B8432F234309}"/>
              </a:ext>
            </a:extLst>
          </p:cNvPr>
          <p:cNvSpPr/>
          <p:nvPr/>
        </p:nvSpPr>
        <p:spPr>
          <a:xfrm>
            <a:off x="5445518" y="2215988"/>
            <a:ext cx="1672521" cy="1672521"/>
          </a:xfrm>
          <a:prstGeom prst="ellipse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We are all people.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5BAFA7-4ADC-412D-932A-41ACD8BED4BA}"/>
              </a:ext>
            </a:extLst>
          </p:cNvPr>
          <p:cNvSpPr/>
          <p:nvPr/>
        </p:nvSpPr>
        <p:spPr>
          <a:xfrm>
            <a:off x="7312596" y="1347479"/>
            <a:ext cx="1805353" cy="1805353"/>
          </a:xfrm>
          <a:prstGeom prst="ellipse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solidFill>
                  <a:schemeClr val="tx1"/>
                </a:solidFill>
              </a:rPr>
              <a:t>We all have thoughts.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F1D89-6F4E-40EB-BD52-3F882AD01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71" y="2873080"/>
            <a:ext cx="2702742" cy="28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F77236-F921-4991-9037-DB9CAA82F087}"/>
              </a:ext>
            </a:extLst>
          </p:cNvPr>
          <p:cNvSpPr/>
          <p:nvPr/>
        </p:nvSpPr>
        <p:spPr>
          <a:xfrm>
            <a:off x="2279650" y="812417"/>
            <a:ext cx="76327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/>
              <a:t>“A person is a person,</a:t>
            </a:r>
          </a:p>
          <a:p>
            <a:pPr algn="ctr"/>
            <a:r>
              <a:rPr lang="en-US" b="1" dirty="0"/>
              <a:t>no matter how small.”</a:t>
            </a:r>
          </a:p>
          <a:p>
            <a:pPr algn="ctr"/>
            <a:endParaRPr lang="en-US" dirty="0"/>
          </a:p>
          <a:p>
            <a:pPr algn="ctr"/>
            <a:r>
              <a:rPr lang="en-GB" dirty="0" err="1"/>
              <a:t>Dr.</a:t>
            </a:r>
            <a:r>
              <a:rPr lang="en-GB" dirty="0"/>
              <a:t> Seuss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3AD77F-3BC4-42B7-A8DA-5A9B6EDFFBB8}"/>
              </a:ext>
            </a:extLst>
          </p:cNvPr>
          <p:cNvSpPr/>
          <p:nvPr/>
        </p:nvSpPr>
        <p:spPr>
          <a:xfrm>
            <a:off x="2279650" y="2542206"/>
            <a:ext cx="7632700" cy="479676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Dr. Seuss is an author and illustrator.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1C8B47-30E6-498F-ADC1-1CBC1CDFABD2}"/>
              </a:ext>
            </a:extLst>
          </p:cNvPr>
          <p:cNvSpPr/>
          <p:nvPr/>
        </p:nvSpPr>
        <p:spPr>
          <a:xfrm>
            <a:off x="2279650" y="3250595"/>
            <a:ext cx="7632700" cy="479676"/>
          </a:xfrm>
          <a:prstGeom prst="roundRect">
            <a:avLst/>
          </a:prstGeom>
          <a:solidFill>
            <a:srgbClr val="F29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do you think he is telling us with this quote?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5EE01D-C17F-4924-B125-C00B30A403BD}"/>
              </a:ext>
            </a:extLst>
          </p:cNvPr>
          <p:cNvSpPr/>
          <p:nvPr/>
        </p:nvSpPr>
        <p:spPr>
          <a:xfrm>
            <a:off x="2279650" y="3885282"/>
            <a:ext cx="7632700" cy="479676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does this mean for us at school?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8F591-302D-4A6B-A9DC-47922E042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45" y="3718293"/>
            <a:ext cx="4793673" cy="27321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1AC047-CF57-4562-8535-6D2319A8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467" y="746112"/>
            <a:ext cx="273124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2279650" y="3030036"/>
            <a:ext cx="7632700" cy="479676"/>
          </a:xfrm>
          <a:prstGeom prst="roundRect">
            <a:avLst/>
          </a:prstGeom>
          <a:solidFill>
            <a:srgbClr val="FEE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this right?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If…?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1369067"/>
            <a:ext cx="76327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What if your teacher shared some candy with the class and gave </a:t>
            </a:r>
          </a:p>
          <a:p>
            <a:pPr algn="ctr"/>
            <a:r>
              <a:rPr lang="en-US" dirty="0"/>
              <a:t>two to each boy but said that the girls could only have one?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71A8F0-9564-4021-BADD-44E0524945B8}"/>
              </a:ext>
            </a:extLst>
          </p:cNvPr>
          <p:cNvSpPr/>
          <p:nvPr/>
        </p:nvSpPr>
        <p:spPr>
          <a:xfrm>
            <a:off x="2279650" y="3725561"/>
            <a:ext cx="7632700" cy="479676"/>
          </a:xfrm>
          <a:prstGeom prst="roundRect">
            <a:avLst/>
          </a:prstGeom>
          <a:solidFill>
            <a:srgbClr val="7EA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this fair?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88167E-6DE1-4228-B7AB-BB49660D9730}"/>
              </a:ext>
            </a:extLst>
          </p:cNvPr>
          <p:cNvSpPr/>
          <p:nvPr/>
        </p:nvSpPr>
        <p:spPr>
          <a:xfrm>
            <a:off x="2279650" y="4455139"/>
            <a:ext cx="7632700" cy="718039"/>
          </a:xfrm>
          <a:prstGeom prst="roundRect">
            <a:avLst/>
          </a:prstGeom>
          <a:solidFill>
            <a:srgbClr val="ABD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could the teacher do </a:t>
            </a:r>
          </a:p>
          <a:p>
            <a:r>
              <a:rPr lang="en-US" dirty="0">
                <a:solidFill>
                  <a:schemeClr val="tx1"/>
                </a:solidFill>
              </a:rPr>
              <a:t>to treat the students more fairly?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7E9A6-45CE-48FC-B7C9-F8224DCB5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06" y="1969958"/>
            <a:ext cx="2054344" cy="42571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6BEDEE-829E-4E81-BFB7-ACFCA0B27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489" y="1470698"/>
            <a:ext cx="688298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442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Century Gothic</vt:lpstr>
      <vt:lpstr>Maiandra GD</vt:lpstr>
      <vt:lpstr>Twinkl</vt:lpstr>
      <vt:lpstr>Lato</vt:lpstr>
      <vt:lpstr>Arial</vt:lpstr>
      <vt:lpstr>Calibri</vt:lpstr>
      <vt:lpstr>1_Office Theme</vt:lpstr>
      <vt:lpstr>Newburgh Primary School</vt:lpstr>
      <vt:lpstr>Newburgh Primary School Values</vt:lpstr>
      <vt:lpstr>PowerPoint Presentation</vt:lpstr>
      <vt:lpstr>What Is Equality?</vt:lpstr>
      <vt:lpstr>PowerPoint Presentation</vt:lpstr>
      <vt:lpstr>What Things Make Us Different?</vt:lpstr>
      <vt:lpstr>We Are All the Same</vt:lpstr>
      <vt:lpstr>PowerPoint Presentation</vt:lpstr>
      <vt:lpstr>What If…?</vt:lpstr>
      <vt:lpstr>What If…?</vt:lpstr>
      <vt:lpstr>What If…?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 2</dc:creator>
  <cp:lastModifiedBy>J Simpkins NPS</cp:lastModifiedBy>
  <cp:revision>31</cp:revision>
  <dcterms:created xsi:type="dcterms:W3CDTF">2019-08-23T10:30:58Z</dcterms:created>
  <dcterms:modified xsi:type="dcterms:W3CDTF">2021-05-23T09:08:26Z</dcterms:modified>
</cp:coreProperties>
</file>